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80"/>
    <a:srgbClr val="008000"/>
    <a:srgbClr val="2EDCEE"/>
    <a:srgbClr val="07B7C5"/>
    <a:srgbClr val="009900"/>
    <a:srgbClr val="02161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6A831-6158-4AB3-A5EC-0D2D50500B6C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5C13-BC2E-4FEA-A94D-90EB2AB30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78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7A2418-E652-434E-878D-2955686C4568}" type="datetime1">
              <a:rPr lang="es-AR" smtClean="0"/>
              <a:t>6/4/2021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32D0-F722-4668-A740-1D5359D564E2}" type="datetime1">
              <a:rPr lang="es-AR" smtClean="0"/>
              <a:t>6/4/2021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B4A-7D86-44EB-8888-42710A68CE5C}" type="datetime1">
              <a:rPr lang="es-AR" smtClean="0"/>
              <a:t>6/4/2021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045DA0-3303-40E6-996C-115759731480}" type="datetime1">
              <a:rPr lang="es-AR" smtClean="0"/>
              <a:t>6/4/2021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2AB63A-2A4C-4CA9-AC88-04ECB5C97D9B}" type="datetime1">
              <a:rPr lang="es-AR" smtClean="0"/>
              <a:t>6/4/2021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EB7D-81F5-4356-A94B-53FD16FD135F}" type="datetime1">
              <a:rPr lang="es-AR" smtClean="0"/>
              <a:t>6/4/2021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F325-E583-4CF4-9D24-BF87BAE134F6}" type="datetime1">
              <a:rPr lang="es-AR" smtClean="0"/>
              <a:t>6/4/2021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3BEB78-FBB6-4238-8CF5-3265E4907730}" type="datetime1">
              <a:rPr lang="es-AR" smtClean="0"/>
              <a:t>6/4/2021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F98-444F-4082-8A8F-8FCBE8F83317}" type="datetime1">
              <a:rPr lang="es-AR" smtClean="0"/>
              <a:t>6/4/2021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9DDDFC-B810-47F2-AD8C-CEB00E593A8E}" type="datetime1">
              <a:rPr lang="es-AR" smtClean="0"/>
              <a:t>6/4/2021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6F330F-BDE1-48AB-B80C-07E16F8B0B3F}" type="datetime1">
              <a:rPr lang="es-AR" smtClean="0"/>
              <a:t>6/4/2021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C68961-FA1D-40A3-98A9-E3D03B42528D}" type="datetime1">
              <a:rPr lang="es-AR" smtClean="0"/>
              <a:t>6/4/2021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667397-8477-4E7D-84B1-63A471C5F952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.ar/recursos/120208/estrategias-para-buscar-en-inter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tecaisfd11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696744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dirty="0" smtClean="0">
                <a:solidFill>
                  <a:schemeClr val="tx1"/>
                </a:solidFill>
              </a:rPr>
              <a:t>Centro de Documentación e Información: </a:t>
            </a:r>
            <a:br>
              <a:rPr lang="es-AR" sz="4000" dirty="0" smtClean="0">
                <a:solidFill>
                  <a:schemeClr val="tx1"/>
                </a:solidFill>
              </a:rPr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u="sng" dirty="0" smtClean="0">
                <a:solidFill>
                  <a:schemeClr val="accent6">
                    <a:lumMod val="75000"/>
                  </a:schemeClr>
                </a:solidFill>
              </a:rPr>
              <a:t>Biblioteca «Alfonsina Storni»</a:t>
            </a:r>
            <a:endParaRPr lang="es-AR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2996952"/>
            <a:ext cx="6172200" cy="3168352"/>
          </a:xfrm>
        </p:spPr>
        <p:txBody>
          <a:bodyPr>
            <a:normAutofit/>
          </a:bodyPr>
          <a:lstStyle/>
          <a:p>
            <a:r>
              <a:rPr lang="es-ES" i="1" dirty="0" smtClean="0">
                <a:solidFill>
                  <a:schemeClr val="tx1"/>
                </a:solidFill>
              </a:rPr>
              <a:t>«Vale </a:t>
            </a:r>
            <a:r>
              <a:rPr lang="es-ES" i="1" dirty="0">
                <a:solidFill>
                  <a:schemeClr val="tx1"/>
                </a:solidFill>
              </a:rPr>
              <a:t>la pena que te </a:t>
            </a:r>
          </a:p>
          <a:p>
            <a:r>
              <a:rPr lang="es-ES" i="1" dirty="0">
                <a:solidFill>
                  <a:schemeClr val="tx1"/>
                </a:solidFill>
              </a:rPr>
              <a:t>roben una lágrima, </a:t>
            </a:r>
          </a:p>
          <a:p>
            <a:r>
              <a:rPr lang="es-ES" i="1" dirty="0">
                <a:solidFill>
                  <a:schemeClr val="tx1"/>
                </a:solidFill>
              </a:rPr>
              <a:t>un suspiro,</a:t>
            </a:r>
          </a:p>
          <a:p>
            <a:r>
              <a:rPr lang="es-ES" i="1" dirty="0">
                <a:solidFill>
                  <a:schemeClr val="tx1"/>
                </a:solidFill>
              </a:rPr>
              <a:t>una risa </a:t>
            </a:r>
          </a:p>
          <a:p>
            <a:r>
              <a:rPr lang="es-ES" i="1" dirty="0">
                <a:solidFill>
                  <a:schemeClr val="tx1"/>
                </a:solidFill>
              </a:rPr>
              <a:t>o el aliento… </a:t>
            </a:r>
          </a:p>
          <a:p>
            <a:r>
              <a:rPr lang="es-ES" i="1" dirty="0">
                <a:solidFill>
                  <a:schemeClr val="tx1"/>
                </a:solidFill>
              </a:rPr>
              <a:t>si el ladrón es un </a:t>
            </a:r>
            <a:r>
              <a:rPr lang="es-ES" i="1" dirty="0" smtClean="0">
                <a:solidFill>
                  <a:schemeClr val="tx1"/>
                </a:solidFill>
              </a:rPr>
              <a:t>libro…»</a:t>
            </a:r>
            <a:endParaRPr lang="es-ES" i="1" dirty="0">
              <a:solidFill>
                <a:schemeClr val="tx1"/>
              </a:solidFill>
            </a:endParaRPr>
          </a:p>
          <a:p>
            <a:endParaRPr lang="es-AR" dirty="0"/>
          </a:p>
        </p:txBody>
      </p:sp>
      <p:pic>
        <p:nvPicPr>
          <p:cNvPr id="1026" name="Picture 2" descr="C:\Users\Carito\Pictures\Awesome-Book-Pages-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952328" cy="294642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07465" y="6193528"/>
            <a:ext cx="3644205" cy="386138"/>
          </a:xfrm>
        </p:spPr>
        <p:txBody>
          <a:bodyPr/>
          <a:lstStyle/>
          <a:p>
            <a:r>
              <a:rPr lang="es-AR" i="1" dirty="0" smtClean="0">
                <a:solidFill>
                  <a:schemeClr val="tx1"/>
                </a:solidFill>
              </a:rPr>
              <a:t>Instituto Superior de Formación Docente N°11</a:t>
            </a:r>
            <a:endParaRPr lang="es-AR" i="1" dirty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288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u="sng" dirty="0" smtClean="0">
                <a:solidFill>
                  <a:srgbClr val="2EDCEE"/>
                </a:solidFill>
              </a:rPr>
              <a:t>Consultas en libros</a:t>
            </a:r>
            <a:endParaRPr lang="es-AR" u="sng" dirty="0">
              <a:solidFill>
                <a:srgbClr val="2EDCE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 smtClean="0"/>
          </a:p>
          <a:p>
            <a:pPr algn="just"/>
            <a:r>
              <a:rPr lang="es-AR" dirty="0" smtClean="0"/>
              <a:t>Tomar nota SIEMPRE del autor, título de la obra, editorial, año. Citar los datos para la realización de trabajos, cuando buscamos </a:t>
            </a:r>
            <a:r>
              <a:rPr lang="es-AR" dirty="0" err="1" smtClean="0"/>
              <a:t>infomación</a:t>
            </a:r>
            <a:r>
              <a:rPr lang="es-AR" dirty="0" smtClean="0"/>
              <a:t>, etc. 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Normalización de citas: remitirse a las Normas A.P.A. </a:t>
            </a:r>
          </a:p>
          <a:p>
            <a:pPr algn="just"/>
            <a:endParaRPr lang="es-AR" dirty="0" smtClean="0"/>
          </a:p>
          <a:p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232248" cy="1626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58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>
                <a:solidFill>
                  <a:schemeClr val="accent1">
                    <a:lumMod val="75000"/>
                  </a:schemeClr>
                </a:solidFill>
              </a:rPr>
              <a:t>Búsquedas en Internet</a:t>
            </a:r>
            <a:endParaRPr lang="es-A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Internet es una importante y amplia fuente de información pero cuando buscamos nos tenemos que remitir a realizar una «evaluación», es decir un análisis, selección y categorización de los sitios por los cuales navegamos. 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Por ello, a la hora de buscar en Internet y ver si un sitio es confiable y relevante para la tarea que estoy investigando, tenemos que tener en cuenta: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96" y="116632"/>
            <a:ext cx="2736304" cy="16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ctr"/>
            <a:r>
              <a:rPr lang="es-AR" u="sng" dirty="0" smtClean="0">
                <a:solidFill>
                  <a:srgbClr val="008000"/>
                </a:solidFill>
              </a:rPr>
              <a:t>¿Cómo evaluar un sitio web?</a:t>
            </a:r>
            <a:endParaRPr lang="es-AR" u="sng" dirty="0">
              <a:solidFill>
                <a:srgbClr val="008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 smtClean="0"/>
              <a:t>Estas preguntas servirán como GUIA: </a:t>
            </a:r>
          </a:p>
          <a:p>
            <a:pPr algn="just"/>
            <a:r>
              <a:rPr lang="es-AR" dirty="0" smtClean="0"/>
              <a:t>¿Quién/es es/son los responsables de esta página?</a:t>
            </a:r>
          </a:p>
          <a:p>
            <a:pPr algn="just"/>
            <a:r>
              <a:rPr lang="es-AR" dirty="0" smtClean="0"/>
              <a:t>¿Qué tipo de página es?</a:t>
            </a:r>
          </a:p>
          <a:p>
            <a:pPr marL="0" indent="0" algn="just">
              <a:buNone/>
            </a:pPr>
            <a:r>
              <a:rPr lang="es-AR" dirty="0" smtClean="0"/>
              <a:t>Ejemplo: </a:t>
            </a:r>
            <a:r>
              <a:rPr lang="es-AR" dirty="0" err="1" smtClean="0"/>
              <a:t>edu</a:t>
            </a:r>
            <a:r>
              <a:rPr lang="es-AR" dirty="0" smtClean="0"/>
              <a:t>=educacional         net=red</a:t>
            </a:r>
          </a:p>
          <a:p>
            <a:pPr marL="0" indent="0" algn="just">
              <a:buNone/>
            </a:pPr>
            <a:r>
              <a:rPr lang="es-AR" dirty="0"/>
              <a:t> </a:t>
            </a:r>
            <a:r>
              <a:rPr lang="es-AR" dirty="0" smtClean="0"/>
              <a:t>               </a:t>
            </a:r>
            <a:r>
              <a:rPr lang="es-AR" dirty="0" err="1" smtClean="0"/>
              <a:t>org</a:t>
            </a:r>
            <a:r>
              <a:rPr lang="es-AR" dirty="0" smtClean="0"/>
              <a:t>=organizacional     </a:t>
            </a:r>
            <a:r>
              <a:rPr lang="es-AR" dirty="0" err="1" smtClean="0"/>
              <a:t>com</a:t>
            </a:r>
            <a:r>
              <a:rPr lang="es-AR" dirty="0" smtClean="0"/>
              <a:t>=comercial</a:t>
            </a:r>
          </a:p>
          <a:p>
            <a:pPr marL="0" indent="0" algn="just">
              <a:buNone/>
            </a:pPr>
            <a:r>
              <a:rPr lang="es-AR" dirty="0"/>
              <a:t> </a:t>
            </a:r>
            <a:r>
              <a:rPr lang="es-AR" dirty="0" smtClean="0"/>
              <a:t>               </a:t>
            </a:r>
            <a:r>
              <a:rPr lang="es-AR" dirty="0" err="1" smtClean="0"/>
              <a:t>gob</a:t>
            </a:r>
            <a:r>
              <a:rPr lang="es-AR" dirty="0" smtClean="0"/>
              <a:t>=gobierno               mil=militar </a:t>
            </a:r>
          </a:p>
          <a:p>
            <a:pPr algn="just"/>
            <a:r>
              <a:rPr lang="es-AR" dirty="0"/>
              <a:t> ¿</a:t>
            </a:r>
            <a:r>
              <a:rPr lang="es-AR" dirty="0" smtClean="0"/>
              <a:t>Cuándo fue creado o actualizado? </a:t>
            </a:r>
          </a:p>
          <a:p>
            <a:pPr algn="just"/>
            <a:r>
              <a:rPr lang="es-AR" dirty="0" smtClean="0"/>
              <a:t>¿Dónde puedo encontrar más información?</a:t>
            </a:r>
          </a:p>
          <a:p>
            <a:pPr algn="just"/>
            <a:r>
              <a:rPr lang="es-AR" dirty="0" smtClean="0"/>
              <a:t>¿Por qué fue creado este sitio?             </a:t>
            </a:r>
          </a:p>
          <a:p>
            <a:pPr marL="0" indent="0" algn="just">
              <a:buNone/>
            </a:pPr>
            <a:r>
              <a:rPr lang="es-AR" dirty="0" smtClean="0"/>
              <a:t> Consultar </a:t>
            </a:r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://www.educ.ar/recursos/120208/estrategias-para-buscar-en-internet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  <p:sp>
        <p:nvSpPr>
          <p:cNvPr id="6" name="5 Flecha derecha"/>
          <p:cNvSpPr/>
          <p:nvPr/>
        </p:nvSpPr>
        <p:spPr>
          <a:xfrm>
            <a:off x="2124896" y="5414870"/>
            <a:ext cx="978408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06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es-AR" u="sng" dirty="0" smtClean="0">
                <a:solidFill>
                  <a:srgbClr val="7030A0"/>
                </a:solidFill>
              </a:rPr>
              <a:t>Datos de Importancia </a:t>
            </a:r>
            <a:endParaRPr lang="es-AR" u="sng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E-mail de la biblioteca: </a:t>
            </a:r>
            <a:r>
              <a:rPr lang="es-AR" dirty="0" smtClean="0">
                <a:hlinkClick r:id="rId2"/>
              </a:rPr>
              <a:t>bibliotecaisfd11@gmail.com</a:t>
            </a:r>
            <a:r>
              <a:rPr lang="es-AR" dirty="0" smtClean="0"/>
              <a:t>  </a:t>
            </a:r>
          </a:p>
          <a:p>
            <a:pPr algn="just"/>
            <a:r>
              <a:rPr lang="es-AR" dirty="0" smtClean="0"/>
              <a:t>Grupo de </a:t>
            </a:r>
            <a:r>
              <a:rPr lang="es-AR" dirty="0" err="1" smtClean="0"/>
              <a:t>facebook</a:t>
            </a:r>
            <a:r>
              <a:rPr lang="es-AR" dirty="0" smtClean="0"/>
              <a:t>: Biblioteca ISFD 11 Lanús</a:t>
            </a:r>
          </a:p>
          <a:p>
            <a:pPr algn="just"/>
            <a:endParaRPr lang="es-AR" dirty="0"/>
          </a:p>
          <a:p>
            <a:pPr algn="just"/>
            <a:r>
              <a:rPr lang="es-AR" dirty="0" smtClean="0"/>
              <a:t>Horarios de atención:  </a:t>
            </a:r>
            <a:r>
              <a:rPr lang="es-AR" dirty="0" smtClean="0"/>
              <a:t>de lunes </a:t>
            </a:r>
            <a:r>
              <a:rPr lang="es-AR" dirty="0" smtClean="0"/>
              <a:t>a </a:t>
            </a:r>
            <a:r>
              <a:rPr lang="es-AR" dirty="0" smtClean="0"/>
              <a:t>viernes; en tiempos de Pandemia se adecua al horario de atención de secretaria. </a:t>
            </a:r>
          </a:p>
          <a:p>
            <a:pPr algn="just"/>
            <a:endParaRPr lang="es-AR"/>
          </a:p>
          <a:p>
            <a:pPr algn="just"/>
            <a:r>
              <a:rPr lang="es-AR" smtClean="0"/>
              <a:t>Todos </a:t>
            </a:r>
            <a:r>
              <a:rPr lang="es-AR" dirty="0" smtClean="0"/>
              <a:t>los alumnos pueden concurrir en el turno que le quede cómodo. </a:t>
            </a:r>
          </a:p>
          <a:p>
            <a:pPr marL="0" indent="0" algn="just">
              <a:buNone/>
            </a:pPr>
            <a:endParaRPr lang="es-AR" dirty="0" smtClean="0"/>
          </a:p>
          <a:p>
            <a:pPr algn="just"/>
            <a:r>
              <a:rPr lang="es-AR" dirty="0" smtClean="0"/>
              <a:t>Se encuentra ubicada en el 1er piso, a la derecha de las escaleras.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687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u="sng" dirty="0" smtClean="0">
                <a:solidFill>
                  <a:schemeClr val="accent6"/>
                </a:solidFill>
              </a:rPr>
              <a:t>Biblioteca «Alfonsina </a:t>
            </a:r>
            <a:r>
              <a:rPr lang="es-AR" u="sng" dirty="0" err="1" smtClean="0">
                <a:solidFill>
                  <a:schemeClr val="accent6"/>
                </a:solidFill>
              </a:rPr>
              <a:t>storni</a:t>
            </a:r>
            <a:r>
              <a:rPr lang="es-AR" u="sng" dirty="0" smtClean="0">
                <a:solidFill>
                  <a:schemeClr val="accent6"/>
                </a:solidFill>
              </a:rPr>
              <a:t>» </a:t>
            </a:r>
            <a:r>
              <a:rPr lang="es-AR" u="sng" dirty="0">
                <a:solidFill>
                  <a:schemeClr val="accent6"/>
                </a:solidFill>
              </a:rPr>
              <a:t/>
            </a:r>
            <a:br>
              <a:rPr lang="es-AR" u="sng" dirty="0">
                <a:solidFill>
                  <a:schemeClr val="accent6"/>
                </a:solidFill>
              </a:rPr>
            </a:br>
            <a:r>
              <a:rPr lang="es-AR" u="sng" dirty="0" smtClean="0">
                <a:solidFill>
                  <a:schemeClr val="accent6"/>
                </a:solidFill>
              </a:rPr>
              <a:t>I.S.F.D. N°11 </a:t>
            </a:r>
            <a:endParaRPr lang="es-AR" u="sng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i="1" dirty="0" smtClean="0"/>
              <a:t>¡Te esperamos! Ana María y Carolina</a:t>
            </a:r>
            <a:endParaRPr lang="es-AR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4983"/>
            <a:ext cx="4376737" cy="341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1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es-AR" u="sng" dirty="0" smtClean="0">
                <a:solidFill>
                  <a:srgbClr val="008000"/>
                </a:solidFill>
              </a:rPr>
              <a:t>Bienvenidos alumnos/as al ISFD N°11</a:t>
            </a:r>
            <a:r>
              <a:rPr lang="es-AR" dirty="0" smtClean="0">
                <a:solidFill>
                  <a:srgbClr val="FF0066"/>
                </a:solidFill>
              </a:rPr>
              <a:t> </a:t>
            </a:r>
            <a:endParaRPr lang="es-AR" dirty="0">
              <a:solidFill>
                <a:srgbClr val="FF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dirty="0" smtClean="0"/>
              <a:t>Desde la Biblioteca queremos darles la bienvenida a los alumnos y alumnas que se incorporan a este nuevo ciclo lectivo de </a:t>
            </a:r>
            <a:r>
              <a:rPr lang="es-AR" dirty="0"/>
              <a:t>F</a:t>
            </a:r>
            <a:r>
              <a:rPr lang="es-AR" dirty="0" smtClean="0"/>
              <a:t>ormación Superior. </a:t>
            </a:r>
          </a:p>
          <a:p>
            <a:endParaRPr lang="es-AR" dirty="0" smtClean="0"/>
          </a:p>
          <a:p>
            <a:endParaRPr lang="es-AR" dirty="0"/>
          </a:p>
          <a:p>
            <a:pPr algn="just"/>
            <a:r>
              <a:rPr lang="es-AR" dirty="0" smtClean="0"/>
              <a:t>Les ofreceremos una serie de guías en las que pueden encontrar información sobre los servicios y recursos que ofrecemos. 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2060"/>
                </a:solidFill>
              </a:rPr>
              <a:t>ISFD N° 11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841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solidFill>
                  <a:srgbClr val="0070C0"/>
                </a:solidFill>
              </a:rPr>
              <a:t>¿</a:t>
            </a:r>
            <a:r>
              <a:rPr lang="es-ES" dirty="0">
                <a:solidFill>
                  <a:srgbClr val="0070C0"/>
                </a:solidFill>
              </a:rPr>
              <a:t>Que es un Centro de documentación 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>e información?</a:t>
            </a:r>
            <a:br>
              <a:rPr lang="es-ES" dirty="0">
                <a:solidFill>
                  <a:srgbClr val="0070C0"/>
                </a:solidFill>
              </a:rPr>
            </a:b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/>
          <a:lstStyle/>
          <a:p>
            <a:pPr algn="just"/>
            <a:r>
              <a:rPr lang="es-ES" dirty="0" smtClean="0"/>
              <a:t>Es </a:t>
            </a:r>
            <a:r>
              <a:rPr lang="es-ES" dirty="0"/>
              <a:t>un centro de recursos bibliográficos, documentales y </a:t>
            </a:r>
            <a:r>
              <a:rPr lang="es-ES" dirty="0" err="1"/>
              <a:t>multimediales</a:t>
            </a:r>
            <a:r>
              <a:rPr lang="es-ES" dirty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Un </a:t>
            </a:r>
            <a:r>
              <a:rPr lang="es-ES" dirty="0"/>
              <a:t>espacio educativo abierto a la comunidad educativa  que brinda servicios de calidad dando respuesta a las necesidades académicas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  <p:pic>
        <p:nvPicPr>
          <p:cNvPr id="2050" name="Picture 2" descr="C:\Users\Carito\Pictures\biblioteca_libros_prohibi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04" y="3933056"/>
            <a:ext cx="3542409" cy="20162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es-AR" u="sng" dirty="0">
                <a:solidFill>
                  <a:srgbClr val="7030A0"/>
                </a:solidFill>
              </a:rPr>
              <a:t>FUNCIÓN DE LA BIBLIOTECA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000" dirty="0" smtClean="0">
                <a:solidFill>
                  <a:srgbClr val="002060"/>
                </a:solidFill>
              </a:rPr>
              <a:t>«</a:t>
            </a:r>
            <a:r>
              <a:rPr lang="es-ES" sz="2000" i="1" dirty="0" smtClean="0">
                <a:solidFill>
                  <a:srgbClr val="002060"/>
                </a:solidFill>
              </a:rPr>
              <a:t>LA BIBLIOTECA ES UNA PARTE FUNDAMENTAL DEL PROYECTO EDUCATIVO INSTITUCIONAL</a:t>
            </a:r>
            <a:r>
              <a:rPr lang="es-ES" i="1" dirty="0" smtClean="0">
                <a:solidFill>
                  <a:srgbClr val="002060"/>
                </a:solidFill>
              </a:rPr>
              <a:t>.»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Su </a:t>
            </a:r>
            <a:r>
              <a:rPr lang="es-ES" dirty="0"/>
              <a:t>organización, funcionamiento y las actividades que realiza fortalecen:</a:t>
            </a:r>
            <a:br>
              <a:rPr lang="es-ES" dirty="0"/>
            </a:b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práctica </a:t>
            </a:r>
            <a:r>
              <a:rPr lang="es-ES" dirty="0" smtClean="0"/>
              <a:t>pedagógica.</a:t>
            </a:r>
          </a:p>
          <a:p>
            <a:r>
              <a:rPr lang="es-ES" dirty="0" smtClean="0"/>
              <a:t>Estimula </a:t>
            </a:r>
            <a:r>
              <a:rPr lang="es-ES" dirty="0"/>
              <a:t>el acercamiento a los libros, material multimedia, información </a:t>
            </a:r>
            <a:r>
              <a:rPr lang="es-ES" dirty="0" smtClean="0"/>
              <a:t>especializada.</a:t>
            </a:r>
          </a:p>
          <a:p>
            <a:r>
              <a:rPr lang="es-ES" dirty="0" smtClean="0"/>
              <a:t>Desarrolla </a:t>
            </a:r>
            <a:r>
              <a:rPr lang="es-ES" dirty="0"/>
              <a:t>la formación de </a:t>
            </a:r>
            <a:r>
              <a:rPr lang="es-ES" dirty="0" smtClean="0"/>
              <a:t>futuros docentes </a:t>
            </a:r>
            <a:r>
              <a:rPr lang="es-ES" dirty="0"/>
              <a:t>y profesionales.</a:t>
            </a:r>
          </a:p>
          <a:p>
            <a:pPr marL="0" indent="0">
              <a:buNone/>
            </a:pPr>
            <a:endParaRPr lang="es-AR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29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es-AR" u="sng" dirty="0" smtClean="0">
                <a:solidFill>
                  <a:srgbClr val="009900"/>
                </a:solidFill>
              </a:rPr>
              <a:t>Misión de la biblioteca </a:t>
            </a:r>
            <a:endParaRPr lang="es-AR" u="sng" dirty="0">
              <a:solidFill>
                <a:srgbClr val="0099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AR" dirty="0" smtClean="0"/>
              <a:t>Proveer recursos en diferentes soportes y servicios de información a profesores y alumnos para contribuir en su formación docente.</a:t>
            </a:r>
          </a:p>
          <a:p>
            <a:pPr marL="0" indent="0" algn="just">
              <a:buNone/>
            </a:pPr>
            <a:endParaRPr lang="es-AR" dirty="0" smtClean="0"/>
          </a:p>
          <a:p>
            <a:pPr algn="just"/>
            <a:r>
              <a:rPr lang="es-AR" dirty="0" smtClean="0"/>
              <a:t>Los directivos, docentes y bibliotecarios del Instituto aspiramos a que la biblioteca sea una herramienta de actualización y un instrumento que posibilite la formación de usuarios autónomos, durante el transcurso de la carrera docente.  </a:t>
            </a:r>
          </a:p>
          <a:p>
            <a:pPr marL="0" indent="0" algn="just">
              <a:buNone/>
            </a:pPr>
            <a:endParaRPr lang="es-AR" dirty="0" smtClean="0"/>
          </a:p>
          <a:p>
            <a:pPr algn="just"/>
            <a:r>
              <a:rPr lang="es-AR" dirty="0" smtClean="0"/>
              <a:t>Pretendemos que la consideren un ámbito de reflexión e intercambio, atento a las necesidades de su comunidad educativa.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8072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4544"/>
            <a:ext cx="7467600" cy="1143000"/>
          </a:xfrm>
        </p:spPr>
        <p:txBody>
          <a:bodyPr/>
          <a:lstStyle/>
          <a:p>
            <a:pPr algn="ctr"/>
            <a:r>
              <a:rPr lang="es-AR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Recursos</a:t>
            </a:r>
            <a:endParaRPr lang="es-AR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dirty="0" smtClean="0"/>
              <a:t>Fondo documental en su gran mayoría responde a EDUCACIÓN. </a:t>
            </a:r>
          </a:p>
          <a:p>
            <a:endParaRPr lang="es-AR" dirty="0" smtClean="0"/>
          </a:p>
          <a:p>
            <a:r>
              <a:rPr lang="es-AR" dirty="0" smtClean="0"/>
              <a:t>Diversidad de libros</a:t>
            </a:r>
          </a:p>
          <a:p>
            <a:r>
              <a:rPr lang="es-AR" dirty="0" smtClean="0"/>
              <a:t>Libros de referencia</a:t>
            </a:r>
          </a:p>
          <a:p>
            <a:r>
              <a:rPr lang="es-AR" dirty="0" smtClean="0"/>
              <a:t>Material cartográfico </a:t>
            </a:r>
          </a:p>
          <a:p>
            <a:r>
              <a:rPr lang="es-AR" dirty="0" smtClean="0"/>
              <a:t>Hemeroteca </a:t>
            </a:r>
          </a:p>
          <a:p>
            <a:r>
              <a:rPr lang="es-AR" dirty="0" smtClean="0"/>
              <a:t>CD y DVD</a:t>
            </a:r>
          </a:p>
          <a:p>
            <a:r>
              <a:rPr lang="es-AR" dirty="0" smtClean="0"/>
              <a:t>Dos </a:t>
            </a:r>
            <a:r>
              <a:rPr lang="es-AR" dirty="0" err="1" smtClean="0"/>
              <a:t>netbook</a:t>
            </a:r>
            <a:r>
              <a:rPr lang="es-AR" dirty="0" smtClean="0"/>
              <a:t> y una computadora de escritorio </a:t>
            </a:r>
          </a:p>
          <a:p>
            <a:r>
              <a:rPr lang="es-AR" dirty="0" smtClean="0"/>
              <a:t>Elementos de geometría</a:t>
            </a:r>
          </a:p>
          <a:p>
            <a:r>
              <a:rPr lang="es-AR" dirty="0" smtClean="0"/>
              <a:t> Láminas</a:t>
            </a:r>
          </a:p>
          <a:p>
            <a:r>
              <a:rPr lang="es-AR" dirty="0" smtClean="0"/>
              <a:t>Juegos 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296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4544"/>
            <a:ext cx="7467600" cy="1143000"/>
          </a:xfrm>
        </p:spPr>
        <p:txBody>
          <a:bodyPr/>
          <a:lstStyle/>
          <a:p>
            <a:pPr algn="ctr"/>
            <a:r>
              <a:rPr lang="es-A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Servicios </a:t>
            </a:r>
            <a:endParaRPr lang="es-AR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Referencia: orientación al usuario. </a:t>
            </a:r>
          </a:p>
          <a:p>
            <a:r>
              <a:rPr lang="es-AR" dirty="0" smtClean="0"/>
              <a:t>Prestamos en sala, al aula.</a:t>
            </a:r>
          </a:p>
          <a:p>
            <a:r>
              <a:rPr lang="es-AR" dirty="0" smtClean="0"/>
              <a:t>Préstamos a domicilio.</a:t>
            </a:r>
          </a:p>
          <a:p>
            <a:r>
              <a:rPr lang="es-AR" dirty="0" smtClean="0"/>
              <a:t>Utilización de la sala de lectura y computadora de escritorio. </a:t>
            </a:r>
          </a:p>
          <a:p>
            <a:endParaRPr lang="es-AR" dirty="0"/>
          </a:p>
          <a:p>
            <a:pPr marL="0" indent="0">
              <a:buNone/>
            </a:pPr>
            <a:endParaRPr lang="es-AR" sz="2000" dirty="0" smtClean="0">
              <a:solidFill>
                <a:srgbClr val="0099FF"/>
              </a:solidFill>
            </a:endParaRP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6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sz="3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</a:t>
            </a:r>
            <a:r>
              <a:rPr lang="es-ES" sz="33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QUIÉNES PUEDEN UTILIZAR LA BIBLIOTECA?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s-A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/>
          <a:lstStyle/>
          <a:p>
            <a:endParaRPr lang="es-ES" dirty="0"/>
          </a:p>
          <a:p>
            <a:r>
              <a:rPr lang="es-ES" dirty="0">
                <a:solidFill>
                  <a:srgbClr val="021618"/>
                </a:solidFill>
              </a:rPr>
              <a:t>Toda la comunidad educativa del Instituto Superior de Formación Docente N°11.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/>
              <a:t>Los socios son los que podrán retirar material </a:t>
            </a:r>
            <a:r>
              <a:rPr lang="es-ES" dirty="0" smtClean="0"/>
              <a:t>llevándoselos </a:t>
            </a:r>
            <a:r>
              <a:rPr lang="es-ES" dirty="0"/>
              <a:t>a sus </a:t>
            </a:r>
            <a:r>
              <a:rPr lang="es-ES" dirty="0" smtClean="0"/>
              <a:t>casas. </a:t>
            </a:r>
          </a:p>
          <a:p>
            <a:pPr marL="0" indent="0">
              <a:buNone/>
            </a:pPr>
            <a:r>
              <a:rPr lang="es-ES" dirty="0" smtClean="0"/>
              <a:t>   (Presentando recibo de cooperadora, ya </a:t>
            </a:r>
            <a:r>
              <a:rPr lang="es-ES" dirty="0" err="1" smtClean="0"/>
              <a:t>sos</a:t>
            </a:r>
            <a:r>
              <a:rPr lang="es-ES" dirty="0" smtClean="0"/>
              <a:t> socio)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Si aún no pudiste hacerte socio y necesitas consultar material, lo podes hacer presentando libreta o DNI. </a:t>
            </a:r>
            <a:endParaRPr lang="es-ES" dirty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8724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u="sng" dirty="0" smtClean="0">
                <a:solidFill>
                  <a:srgbClr val="009900"/>
                </a:solidFill>
              </a:rPr>
              <a:t>Reglamento de la biblioteca</a:t>
            </a:r>
            <a:r>
              <a:rPr lang="es-AR" dirty="0" smtClean="0">
                <a:solidFill>
                  <a:srgbClr val="009900"/>
                </a:solidFill>
              </a:rPr>
              <a:t> </a:t>
            </a:r>
            <a:endParaRPr lang="es-AR" dirty="0">
              <a:solidFill>
                <a:srgbClr val="0099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dirty="0" smtClean="0"/>
              <a:t>La biblioteca de nuestro Instituto cumple un servicio a docentes, alumnos y a la comunidad educativa, cuidando y acrecentando el material que ella posee; siendo el acceso a la información un derecho y una necesidad indiscutible.</a:t>
            </a:r>
          </a:p>
          <a:p>
            <a:endParaRPr lang="es-AR" dirty="0" smtClean="0"/>
          </a:p>
          <a:p>
            <a:pPr algn="just"/>
            <a:r>
              <a:rPr lang="es-AR" dirty="0" smtClean="0"/>
              <a:t>Para un buen funcionamiento y conservación de los materiales  que la componen implementa un «reglamento» ; así también  no perjudicamos a ningún compañero/a; teniendo todos los mismo derechos y obligaciones.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667397-8477-4E7D-84B1-63A471C5F952}" type="slidenum">
              <a:rPr lang="es-AR" smtClean="0"/>
              <a:t>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AR" dirty="0" smtClean="0"/>
              <a:t>ISFD N°11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229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730</Words>
  <Application>Microsoft Office PowerPoint</Application>
  <PresentationFormat>Presentación en pantalla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Centro de Documentación e Información:   Biblioteca «Alfonsina Storni»</vt:lpstr>
      <vt:lpstr>Bienvenidos alumnos/as al ISFD N°11 </vt:lpstr>
      <vt:lpstr>  ¿Que es un Centro de documentación  e información? </vt:lpstr>
      <vt:lpstr>FUNCIÓN DE LA BIBLIOTECA</vt:lpstr>
      <vt:lpstr>Misión de la biblioteca </vt:lpstr>
      <vt:lpstr>Recursos</vt:lpstr>
      <vt:lpstr>Servicios </vt:lpstr>
      <vt:lpstr>  ¿QUIÉNES PUEDEN UTILIZAR LA BIBLIOTECA? </vt:lpstr>
      <vt:lpstr>Reglamento de la biblioteca </vt:lpstr>
      <vt:lpstr>Consultas en libros</vt:lpstr>
      <vt:lpstr>Búsquedas en Internet</vt:lpstr>
      <vt:lpstr>¿Cómo evaluar un sitio web?</vt:lpstr>
      <vt:lpstr>Datos de Importancia </vt:lpstr>
      <vt:lpstr>Biblioteca «Alfonsina storni»  I.S.F.D. N°11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Documentación e Información</dc:title>
  <dc:creator>Carito</dc:creator>
  <cp:lastModifiedBy>Carito</cp:lastModifiedBy>
  <cp:revision>28</cp:revision>
  <dcterms:created xsi:type="dcterms:W3CDTF">2020-02-25T19:18:50Z</dcterms:created>
  <dcterms:modified xsi:type="dcterms:W3CDTF">2021-04-06T21:24:37Z</dcterms:modified>
</cp:coreProperties>
</file>